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6" r:id="rId6"/>
    <p:sldId id="263" r:id="rId7"/>
    <p:sldId id="265" r:id="rId8"/>
    <p:sldId id="262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318" y="4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92104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6457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0700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1816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0818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165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44610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54185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3880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35480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04834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597B5-C893-4095-8357-5919F9CF5B2F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BA8B4-742B-44F4-91F5-043E26B71D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013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tiff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42460"/>
            <a:ext cx="9144000" cy="2387600"/>
          </a:xfrm>
        </p:spPr>
        <p:txBody>
          <a:bodyPr/>
          <a:lstStyle/>
          <a:p>
            <a:r>
              <a:rPr lang="hr-HR" dirty="0" smtClean="0"/>
              <a:t>CAT B course review from a perspective of one student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hr-HR" sz="3600" dirty="0" smtClean="0"/>
              <a:t>Ante Kolić</a:t>
            </a:r>
            <a:endParaRPr lang="en-US" sz="3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2830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070482"/>
            <a:ext cx="10515600" cy="64681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r>
              <a:rPr lang="fr-FR" sz="40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Self introduction</a:t>
            </a:r>
            <a:endParaRPr lang="en-US" sz="40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38512999"/>
              </p:ext>
            </p:extLst>
          </p:nvPr>
        </p:nvGraphicFramePr>
        <p:xfrm>
          <a:off x="1164845" y="1569451"/>
          <a:ext cx="7551643" cy="528855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316075"/>
                <a:gridCol w="5235568"/>
              </a:tblGrid>
              <a:tr h="683719">
                <a:tc>
                  <a:txBody>
                    <a:bodyPr/>
                    <a:lstStyle/>
                    <a:p>
                      <a:r>
                        <a:rPr lang="en-US" dirty="0" smtClean="0"/>
                        <a:t>Name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Ante Kolić</a:t>
                      </a:r>
                      <a:endParaRPr lang="en-US" dirty="0"/>
                    </a:p>
                  </a:txBody>
                  <a:tcPr/>
                </a:tc>
              </a:tr>
              <a:tr h="683719">
                <a:tc>
                  <a:txBody>
                    <a:bodyPr/>
                    <a:lstStyle/>
                    <a:p>
                      <a:r>
                        <a:rPr lang="en-US" dirty="0" smtClean="0"/>
                        <a:t>Alumni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2018.</a:t>
                      </a:r>
                      <a:endParaRPr lang="en-US" dirty="0"/>
                    </a:p>
                  </a:txBody>
                  <a:tcPr/>
                </a:tc>
              </a:tr>
              <a:tr h="683719"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Croatia</a:t>
                      </a:r>
                      <a:endParaRPr lang="en-US" dirty="0"/>
                    </a:p>
                  </a:txBody>
                  <a:tcPr/>
                </a:tc>
              </a:tr>
              <a:tr h="683719">
                <a:tc>
                  <a:txBody>
                    <a:bodyPr/>
                    <a:lstStyle/>
                    <a:p>
                      <a:r>
                        <a:rPr lang="en-US" dirty="0" smtClean="0"/>
                        <a:t>Organization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Hydrographic Institute </a:t>
                      </a:r>
                      <a:r>
                        <a:rPr lang="hr-HR" baseline="0" dirty="0" smtClean="0"/>
                        <a:t> o</a:t>
                      </a:r>
                      <a:r>
                        <a:rPr lang="hr-HR" dirty="0" smtClean="0"/>
                        <a:t>f</a:t>
                      </a:r>
                      <a:r>
                        <a:rPr lang="hr-HR" baseline="0" dirty="0" smtClean="0"/>
                        <a:t> the Republic of Croatia</a:t>
                      </a:r>
                      <a:endParaRPr lang="en-US" dirty="0"/>
                    </a:p>
                  </a:txBody>
                  <a:tcPr/>
                </a:tc>
              </a:tr>
              <a:tr h="683719"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Position/Job 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Head of System Support/Nautical  Cartographer</a:t>
                      </a:r>
                    </a:p>
                    <a:p>
                      <a:r>
                        <a:rPr lang="hr-H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Cartographic Department</a:t>
                      </a:r>
                      <a:endParaRPr lang="hr-H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869957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job 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Analysing and control of nautical data, design</a:t>
                      </a:r>
                      <a:r>
                        <a:rPr lang="hr-HR" baseline="0" dirty="0" smtClean="0"/>
                        <a:t>ing and projecting nautical chart, control and verification of data, confirmation of chart data, creating ENC cells and paper charts, working with other projects (EmodNet</a:t>
                      </a:r>
                      <a:r>
                        <a:rPr lang="hr-HR" baseline="0" dirty="0" smtClean="0"/>
                        <a:t>...), </a:t>
                      </a:r>
                      <a:r>
                        <a:rPr lang="en-US" baseline="0" dirty="0" smtClean="0"/>
                        <a:t>creating updates for ENC and paper charts, </a:t>
                      </a:r>
                      <a:r>
                        <a:rPr lang="hr-HR" baseline="0" dirty="0" smtClean="0"/>
                        <a:t> keeping up-to-date Croatian coastline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9616694" y="2092130"/>
            <a:ext cx="2257425" cy="2752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Please put your photo here!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0315" y="2092130"/>
            <a:ext cx="2553803" cy="27527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727" y="2952789"/>
            <a:ext cx="1097151" cy="65829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7626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My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career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path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projects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/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Achievements</a:t>
            </a:r>
            <a:endParaRPr lang="en-US" sz="40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8414"/>
            <a:ext cx="10515600" cy="4351338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hr-HR" dirty="0" smtClean="0"/>
              <a:t>Member of  Croatian Cartographic Society </a:t>
            </a:r>
            <a:endParaRPr lang="hr-HR" dirty="0"/>
          </a:p>
          <a:p>
            <a:pPr lvl="0"/>
            <a:r>
              <a:rPr lang="hr-HR" dirty="0"/>
              <a:t>M</a:t>
            </a:r>
            <a:r>
              <a:rPr lang="hr-HR" dirty="0" smtClean="0"/>
              <a:t>ember </a:t>
            </a:r>
            <a:r>
              <a:rPr lang="hr-HR" dirty="0"/>
              <a:t>of the working group for drafting and </a:t>
            </a:r>
            <a:r>
              <a:rPr lang="hr-HR" dirty="0" smtClean="0"/>
              <a:t>adoption</a:t>
            </a:r>
            <a:r>
              <a:rPr lang="hr-HR" dirty="0"/>
              <a:t> </a:t>
            </a:r>
            <a:r>
              <a:rPr lang="hr-HR" dirty="0" smtClean="0"/>
              <a:t>of </a:t>
            </a:r>
            <a:r>
              <a:rPr lang="hr-HR" dirty="0"/>
              <a:t>Croatian </a:t>
            </a:r>
            <a:r>
              <a:rPr lang="hr-HR" dirty="0" smtClean="0"/>
              <a:t>Military </a:t>
            </a:r>
            <a:r>
              <a:rPr lang="hr-HR" dirty="0"/>
              <a:t>S</a:t>
            </a:r>
            <a:r>
              <a:rPr lang="hr-HR" dirty="0" smtClean="0"/>
              <a:t>tandard </a:t>
            </a:r>
            <a:r>
              <a:rPr lang="hr-HR" dirty="0"/>
              <a:t>in the field of geoinformation </a:t>
            </a:r>
            <a:r>
              <a:rPr lang="hr-HR" dirty="0" smtClean="0"/>
              <a:t>(creating and establishment of AML layers and database)</a:t>
            </a:r>
            <a:endParaRPr lang="hr-HR" dirty="0"/>
          </a:p>
          <a:p>
            <a:pPr lvl="0"/>
            <a:r>
              <a:rPr lang="hr-HR" dirty="0"/>
              <a:t>M</a:t>
            </a:r>
            <a:r>
              <a:rPr lang="hr-HR" dirty="0" smtClean="0"/>
              <a:t>ember </a:t>
            </a:r>
            <a:r>
              <a:rPr lang="hr-HR" dirty="0"/>
              <a:t>of the working group for spatial data NSDI (National Spatial Data Infrastructure) </a:t>
            </a:r>
            <a:endParaRPr lang="hr-HR" dirty="0" smtClean="0"/>
          </a:p>
          <a:p>
            <a:pPr lvl="0"/>
            <a:r>
              <a:rPr lang="hr-HR" dirty="0"/>
              <a:t>T</a:t>
            </a:r>
            <a:r>
              <a:rPr lang="hr-HR" dirty="0" smtClean="0"/>
              <a:t>echnical support (creating DTM and CDI metadata sets) </a:t>
            </a:r>
            <a:r>
              <a:rPr lang="hr-HR" dirty="0"/>
              <a:t>for </a:t>
            </a:r>
            <a:r>
              <a:rPr lang="hr-HR" dirty="0" smtClean="0"/>
              <a:t>project EMODnet (</a:t>
            </a:r>
            <a:r>
              <a:rPr lang="en-US" dirty="0"/>
              <a:t>The European Marine Observation and Data </a:t>
            </a:r>
            <a:r>
              <a:rPr lang="en-US" dirty="0" smtClean="0"/>
              <a:t>Network</a:t>
            </a:r>
            <a:r>
              <a:rPr lang="hr-HR" dirty="0" smtClean="0"/>
              <a:t>) </a:t>
            </a:r>
            <a:endParaRPr lang="hr-HR" dirty="0"/>
          </a:p>
          <a:p>
            <a:pPr lvl="0"/>
            <a:r>
              <a:rPr lang="hr-HR" dirty="0" smtClean="0"/>
              <a:t>Creation of general navigational paper chart 350-33 (Split-Pescara)</a:t>
            </a:r>
            <a:endParaRPr lang="hr-HR" dirty="0"/>
          </a:p>
          <a:p>
            <a:pPr lvl="0"/>
            <a:r>
              <a:rPr lang="hr-HR" dirty="0" smtClean="0"/>
              <a:t>Part of the CHI team in the creation of larger scale plans -Plan </a:t>
            </a:r>
            <a:r>
              <a:rPr lang="hr-HR" dirty="0"/>
              <a:t>11 (Stara Savudrija, Umag, Novigrad, Piranski zaljev, Luka Mirna i Novigrad</a:t>
            </a:r>
            <a:r>
              <a:rPr lang="hr-HR" dirty="0" smtClean="0"/>
              <a:t>)</a:t>
            </a:r>
            <a:endParaRPr lang="hr-HR" dirty="0"/>
          </a:p>
          <a:p>
            <a:pPr lvl="0"/>
            <a:r>
              <a:rPr lang="hr-HR" dirty="0" smtClean="0"/>
              <a:t>Successfully </a:t>
            </a:r>
            <a:r>
              <a:rPr lang="hr-HR" dirty="0"/>
              <a:t>finished W</a:t>
            </a:r>
            <a:r>
              <a:rPr lang="hr-HR" dirty="0" smtClean="0"/>
              <a:t>orkshop on Technical </a:t>
            </a:r>
            <a:r>
              <a:rPr lang="hr-HR" dirty="0"/>
              <a:t>A</a:t>
            </a:r>
            <a:r>
              <a:rPr lang="hr-HR" dirty="0" smtClean="0"/>
              <a:t>spects  of Maritime Boundaries (November 2017, Istanbul, Turkey) organized by IHO,MBSHC, ONHO</a:t>
            </a:r>
          </a:p>
          <a:p>
            <a:r>
              <a:rPr lang="hr-HR" dirty="0"/>
              <a:t>Successfully finished course at C-MAP training for  dKart Publisher (December 2017 Split, Croatia) organized by C-MAP</a:t>
            </a:r>
          </a:p>
          <a:p>
            <a:pPr lvl="0"/>
            <a:r>
              <a:rPr lang="hr-HR" dirty="0" smtClean="0"/>
              <a:t>Successfully </a:t>
            </a:r>
            <a:r>
              <a:rPr lang="hr-HR" dirty="0"/>
              <a:t>finished </a:t>
            </a:r>
            <a:r>
              <a:rPr lang="hr-HR" dirty="0" smtClean="0"/>
              <a:t>Workshop at SeaDataCloud training course (June 2018, Oostende, Belgium) organized by UNESCO/IOC</a:t>
            </a:r>
          </a:p>
          <a:p>
            <a:r>
              <a:rPr lang="hr-HR" dirty="0"/>
              <a:t>Successfully finished </a:t>
            </a:r>
            <a:r>
              <a:rPr lang="hr-HR" dirty="0" smtClean="0"/>
              <a:t>UKHO training course CAT B- Marine Cartography &amp; Data Processing (September-December 2018, Taunton, </a:t>
            </a:r>
            <a:r>
              <a:rPr lang="hr-HR" dirty="0"/>
              <a:t>U</a:t>
            </a:r>
            <a:r>
              <a:rPr lang="hr-HR" dirty="0" smtClean="0"/>
              <a:t>nited Kingdom) organized </a:t>
            </a:r>
            <a:r>
              <a:rPr lang="hr-HR" dirty="0"/>
              <a:t>by </a:t>
            </a:r>
            <a:r>
              <a:rPr lang="hr-HR" dirty="0" smtClean="0"/>
              <a:t>IHO, JHA and </a:t>
            </a:r>
          </a:p>
          <a:p>
            <a:pPr marL="0" indent="0">
              <a:buNone/>
            </a:pPr>
            <a:r>
              <a:rPr lang="hr-HR" dirty="0" smtClean="0"/>
              <a:t>        UKHO and sponsored by the NIPPON Foundation.</a:t>
            </a:r>
          </a:p>
          <a:p>
            <a:pPr lvl="0"/>
            <a:r>
              <a:rPr lang="hr-HR" dirty="0" smtClean="0"/>
              <a:t>Creation of Croatian coastline  in scale 1: 5 000 (usage </a:t>
            </a:r>
            <a:r>
              <a:rPr lang="hr-HR" dirty="0"/>
              <a:t>of various  </a:t>
            </a:r>
            <a:r>
              <a:rPr lang="hr-HR" dirty="0" smtClean="0"/>
              <a:t>fair sheets, </a:t>
            </a:r>
            <a:r>
              <a:rPr lang="hr-HR" dirty="0"/>
              <a:t>new modern hydrographic surveys- public and private, Google Earth, Google maps, satellite imagery)</a:t>
            </a:r>
            <a:endParaRPr lang="hr-HR" dirty="0" smtClean="0"/>
          </a:p>
          <a:p>
            <a:pPr lvl="0"/>
            <a:r>
              <a:rPr lang="hr-HR" dirty="0" smtClean="0"/>
              <a:t>Hosting and </a:t>
            </a:r>
            <a:r>
              <a:rPr lang="hr-HR" dirty="0"/>
              <a:t>reception of the delegation from </a:t>
            </a:r>
            <a:r>
              <a:rPr lang="hr-HR" dirty="0" smtClean="0"/>
              <a:t>schools, universities and various institutions</a:t>
            </a:r>
          </a:p>
          <a:p>
            <a:pPr lvl="0"/>
            <a:r>
              <a:rPr lang="hr-HR" dirty="0" smtClean="0"/>
              <a:t>Creation of  ENC cells (berthing) for the purpose of creation of new edition of „A cruising guide to the Adriatic coast of Croatia; Volume I. and II.” </a:t>
            </a:r>
          </a:p>
          <a:p>
            <a:pPr lvl="0"/>
            <a:r>
              <a:rPr lang="hr-HR" dirty="0" smtClean="0"/>
              <a:t>Creation of paper </a:t>
            </a:r>
            <a:r>
              <a:rPr lang="hr-HR" dirty="0"/>
              <a:t>charts for the purpose of creation of new edition of „A cruising guide to the Adriatic coast of Croatia; Volume I. and II.” </a:t>
            </a:r>
            <a:endParaRPr lang="hr-HR" dirty="0" smtClean="0"/>
          </a:p>
          <a:p>
            <a:pPr lvl="0"/>
            <a:r>
              <a:rPr lang="hr-HR" dirty="0" smtClean="0"/>
              <a:t>Updating paper charts and ENC with NTM on the weekly/monthly basis</a:t>
            </a:r>
            <a:endParaRPr lang="hr-HR" dirty="0"/>
          </a:p>
          <a:p>
            <a:pPr lvl="0"/>
            <a:r>
              <a:rPr lang="hr-HR" dirty="0" smtClean="0"/>
              <a:t>Participation at the </a:t>
            </a:r>
            <a:r>
              <a:rPr lang="en-US" dirty="0" smtClean="0"/>
              <a:t>Conference of the Mediterranean and Black Seas Hydrographic Commission</a:t>
            </a:r>
            <a:r>
              <a:rPr lang="hr-HR" dirty="0" smtClean="0"/>
              <a:t> (MBSHC)  ( June 2019, Cadiz, Spain) </a:t>
            </a:r>
          </a:p>
          <a:p>
            <a:pPr marL="0" lvl="0" indent="0">
              <a:buNone/>
            </a:pPr>
            <a:endParaRPr lang="hr-HR" dirty="0"/>
          </a:p>
          <a:p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2352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Autofit/>
          </a:bodyPr>
          <a:lstStyle/>
          <a:p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Lessons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learned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from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CHART Course</a:t>
            </a:r>
            <a:endParaRPr lang="en-US" sz="36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8414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hr-HR" dirty="0" smtClean="0"/>
              <a:t>Solutions in organisation of sea names, land names and other features in paper charts</a:t>
            </a:r>
          </a:p>
          <a:p>
            <a:r>
              <a:rPr lang="hr-HR" dirty="0" smtClean="0"/>
              <a:t>Chart typography (general information, land features, navigational aids, water features)</a:t>
            </a:r>
          </a:p>
          <a:p>
            <a:r>
              <a:rPr lang="hr-HR" dirty="0" smtClean="0"/>
              <a:t>Database in different layers (cables, wrecks, pipelines, TSS, LOS, fish farms, MPA, PEXA, routes)</a:t>
            </a:r>
          </a:p>
          <a:p>
            <a:r>
              <a:rPr lang="hr-HR" dirty="0" smtClean="0"/>
              <a:t>Data capture (compilation records, specification work, ENC and paper chart specs, C, V1, V2...)</a:t>
            </a:r>
          </a:p>
          <a:p>
            <a:r>
              <a:rPr lang="hr-HR" dirty="0" smtClean="0"/>
              <a:t>5011 tests (buoy exercise, depth area...etc)</a:t>
            </a:r>
          </a:p>
          <a:p>
            <a:r>
              <a:rPr lang="hr-HR" dirty="0" smtClean="0"/>
              <a:t>Sounding selection and creation of depth contours (triangle rule, key depths, the deeps, unexpected soundings, joining shoals)</a:t>
            </a:r>
          </a:p>
          <a:p>
            <a:r>
              <a:rPr lang="hr-HR" dirty="0" smtClean="0"/>
              <a:t>UOOC, AC, PS, OC </a:t>
            </a:r>
            <a:endParaRPr lang="hr-HR" dirty="0"/>
          </a:p>
          <a:p>
            <a:r>
              <a:rPr lang="hr-HR" dirty="0"/>
              <a:t>a</a:t>
            </a:r>
            <a:r>
              <a:rPr lang="hr-HR" dirty="0" smtClean="0"/>
              <a:t>) identification of appropriate object class and acronym for different chart features</a:t>
            </a:r>
          </a:p>
          <a:p>
            <a:r>
              <a:rPr lang="hr-HR" dirty="0"/>
              <a:t>b</a:t>
            </a:r>
            <a:r>
              <a:rPr lang="hr-HR" dirty="0" smtClean="0"/>
              <a:t>) encoding of object shown on paper</a:t>
            </a:r>
          </a:p>
          <a:p>
            <a:r>
              <a:rPr lang="hr-HR" dirty="0" smtClean="0"/>
              <a:t>Digital process in sounding selection (CARIS Base Editor)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7238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Autofit/>
          </a:bodyPr>
          <a:lstStyle/>
          <a:p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Lessons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learned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from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CHART Course</a:t>
            </a:r>
            <a:endParaRPr lang="en-US" sz="36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8414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hr-HR" dirty="0" smtClean="0"/>
              <a:t>Mercator projection (+ and -)</a:t>
            </a:r>
          </a:p>
          <a:p>
            <a:r>
              <a:rPr lang="hr-HR" dirty="0" smtClean="0"/>
              <a:t>Usage of nautical mile instead of sea mile</a:t>
            </a:r>
          </a:p>
          <a:p>
            <a:r>
              <a:rPr lang="hr-HR" dirty="0" smtClean="0"/>
              <a:t>Accuracy and precision (1 decimal place=+/- 185 m on the ground)</a:t>
            </a:r>
          </a:p>
          <a:p>
            <a:r>
              <a:rPr lang="hr-HR" dirty="0" smtClean="0"/>
              <a:t>Errors in the positions of objects  in ENCs derived from paper charts</a:t>
            </a:r>
          </a:p>
          <a:p>
            <a:r>
              <a:rPr lang="hr-HR" dirty="0" smtClean="0"/>
              <a:t> Positioning and plotting on the paper chart (measure bearing and distance)</a:t>
            </a:r>
          </a:p>
          <a:p>
            <a:r>
              <a:rPr lang="hr-HR" dirty="0"/>
              <a:t>a</a:t>
            </a:r>
            <a:r>
              <a:rPr lang="hr-HR" dirty="0" smtClean="0"/>
              <a:t>) usage of parallel, ruler and dividers</a:t>
            </a:r>
          </a:p>
          <a:p>
            <a:r>
              <a:rPr lang="hr-HR" dirty="0"/>
              <a:t>b</a:t>
            </a:r>
            <a:r>
              <a:rPr lang="hr-HR" dirty="0" smtClean="0"/>
              <a:t>) linear Scale and Side Border</a:t>
            </a:r>
          </a:p>
          <a:p>
            <a:r>
              <a:rPr lang="hr-HR" dirty="0" smtClean="0"/>
              <a:t>What is a definition of a good symbol (I, D, S, S)</a:t>
            </a:r>
          </a:p>
          <a:p>
            <a:r>
              <a:rPr lang="hr-HR" dirty="0" smtClean="0"/>
              <a:t>Symbols (10- </a:t>
            </a:r>
            <a:r>
              <a:rPr lang="hr-HR" i="1" dirty="0" smtClean="0"/>
              <a:t>10, </a:t>
            </a:r>
            <a:r>
              <a:rPr lang="hr-HR" dirty="0" smtClean="0"/>
              <a:t>FS</a:t>
            </a:r>
            <a:r>
              <a:rPr lang="hr-HR" i="1" dirty="0" smtClean="0"/>
              <a:t>-fS), </a:t>
            </a:r>
            <a:r>
              <a:rPr lang="hr-HR" dirty="0" smtClean="0"/>
              <a:t>importance of kelp and corals</a:t>
            </a:r>
            <a:endParaRPr lang="hr-HR" i="1" dirty="0" smtClean="0"/>
          </a:p>
          <a:p>
            <a:r>
              <a:rPr lang="hr-HR" dirty="0" smtClean="0"/>
              <a:t>Depiction of contours and generalising shoals , „to ease depths”</a:t>
            </a:r>
          </a:p>
          <a:p>
            <a:r>
              <a:rPr lang="hr-HR" dirty="0" smtClean="0"/>
              <a:t>Drying heights (LAT-object)</a:t>
            </a:r>
          </a:p>
          <a:p>
            <a:r>
              <a:rPr lang="en-US" dirty="0"/>
              <a:t>„Sounding selection is about all you leave off, not all you put in</a:t>
            </a:r>
            <a:r>
              <a:rPr lang="en-US" dirty="0" smtClean="0"/>
              <a:t>.“</a:t>
            </a:r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7082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Autofit/>
          </a:bodyPr>
          <a:lstStyle/>
          <a:p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Lessons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learned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from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CHART Course</a:t>
            </a:r>
            <a:endParaRPr lang="en-US" sz="36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8414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hr-HR" dirty="0" smtClean="0"/>
              <a:t>Data validation for object detection (0-40m all 2m cubic objects)</a:t>
            </a:r>
          </a:p>
          <a:p>
            <a:r>
              <a:rPr lang="hr-HR" dirty="0" smtClean="0"/>
              <a:t>Data sources (textual and graphical, credibility...)</a:t>
            </a:r>
          </a:p>
          <a:p>
            <a:r>
              <a:rPr lang="hr-HR" dirty="0" smtClean="0"/>
              <a:t>Performance indicators (RNW, NM, NM Block, NE...)</a:t>
            </a:r>
          </a:p>
          <a:p>
            <a:r>
              <a:rPr lang="hr-HR" dirty="0" smtClean="0"/>
              <a:t>Navigational lights (position of the flare) (S4,B-440)</a:t>
            </a:r>
          </a:p>
          <a:p>
            <a:r>
              <a:rPr lang="hr-HR" dirty="0" smtClean="0"/>
              <a:t>Height on nautical chart or topographic chart</a:t>
            </a:r>
          </a:p>
          <a:p>
            <a:r>
              <a:rPr lang="hr-HR" dirty="0" smtClean="0"/>
              <a:t>Charting criteria (mariners need, scale, function)</a:t>
            </a:r>
          </a:p>
          <a:p>
            <a:r>
              <a:rPr lang="hr-HR" dirty="0" smtClean="0"/>
              <a:t>ENC Data Set Files (New Data set, Update, Re-issue, New Edition)</a:t>
            </a:r>
          </a:p>
          <a:p>
            <a:r>
              <a:rPr lang="hr-HR" dirty="0" smtClean="0"/>
              <a:t>Understanding polygons (Group 1 and 2) </a:t>
            </a:r>
          </a:p>
          <a:p>
            <a:r>
              <a:rPr lang="hr-HR" dirty="0" smtClean="0"/>
              <a:t>Master-slave relationships</a:t>
            </a:r>
          </a:p>
          <a:p>
            <a:r>
              <a:rPr lang="hr-HR" dirty="0" smtClean="0"/>
              <a:t>Dangerline values (shallowest depth contour)</a:t>
            </a:r>
          </a:p>
          <a:p>
            <a:r>
              <a:rPr lang="hr-HR" dirty="0" smtClean="0"/>
              <a:t>Lights and light support (to determine Mandatory attributes-use chart of the largest scale or List of lights)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5399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Autofit/>
          </a:bodyPr>
          <a:lstStyle/>
          <a:p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Lessons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learned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from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CHART Course</a:t>
            </a:r>
            <a:endParaRPr lang="en-US" sz="36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8414"/>
            <a:ext cx="10515600" cy="4351338"/>
          </a:xfrm>
        </p:spPr>
        <p:txBody>
          <a:bodyPr>
            <a:normAutofit fontScale="70000" lnSpcReduction="20000"/>
          </a:bodyPr>
          <a:lstStyle/>
          <a:p>
            <a:r>
              <a:rPr lang="hr-HR" dirty="0" smtClean="0"/>
              <a:t>text/name placement (CARIS places different!)</a:t>
            </a:r>
          </a:p>
          <a:p>
            <a:r>
              <a:rPr lang="hr-HR" dirty="0" smtClean="0"/>
              <a:t>Cautionary notes (general, black, magenta, green)</a:t>
            </a:r>
          </a:p>
          <a:p>
            <a:r>
              <a:rPr lang="hr-HR" dirty="0" smtClean="0"/>
              <a:t>Magnetic variation-calculate declination</a:t>
            </a:r>
          </a:p>
          <a:p>
            <a:r>
              <a:rPr lang="hr-HR" dirty="0" smtClean="0"/>
              <a:t>Rules for Compass Placement</a:t>
            </a:r>
          </a:p>
          <a:p>
            <a:r>
              <a:rPr lang="hr-HR" dirty="0" smtClean="0"/>
              <a:t>Source data (1/10 of chart)</a:t>
            </a:r>
          </a:p>
          <a:p>
            <a:r>
              <a:rPr lang="hr-HR" dirty="0"/>
              <a:t>International Maintaining Navigational </a:t>
            </a:r>
            <a:r>
              <a:rPr lang="hr-HR" dirty="0" smtClean="0"/>
              <a:t>Products (RNW, NTM B, PNTM, TNTM, UNE, NE, LTA, NA)</a:t>
            </a:r>
          </a:p>
          <a:p>
            <a:r>
              <a:rPr lang="hr-HR" dirty="0" smtClean="0"/>
              <a:t>Work in progress in 3 years (TNM or PNM)</a:t>
            </a:r>
          </a:p>
          <a:p>
            <a:r>
              <a:rPr lang="hr-HR" dirty="0" smtClean="0"/>
              <a:t>„Rule of thumb” for NTM (0-10=0.5m, 10-31=1.0m)</a:t>
            </a:r>
          </a:p>
          <a:p>
            <a:r>
              <a:rPr lang="hr-HR" dirty="0" smtClean="0"/>
              <a:t>5 NM verbs used in NMs (Insert, Amend, Replace, Move, Delete) (</a:t>
            </a:r>
            <a:r>
              <a:rPr lang="hr-HR" b="1" u="sng" dirty="0"/>
              <a:t>Amend</a:t>
            </a:r>
            <a:r>
              <a:rPr lang="hr-HR" dirty="0"/>
              <a:t>-suddenly change, </a:t>
            </a:r>
            <a:r>
              <a:rPr lang="hr-HR" b="1" u="sng" dirty="0"/>
              <a:t>Replace</a:t>
            </a:r>
            <a:r>
              <a:rPr lang="hr-HR" dirty="0"/>
              <a:t>-on the same position, </a:t>
            </a:r>
            <a:r>
              <a:rPr lang="hr-HR" b="1" u="sng" dirty="0"/>
              <a:t>Move</a:t>
            </a:r>
            <a:r>
              <a:rPr lang="hr-HR" dirty="0"/>
              <a:t>-inside 3cm, if it is more then 3cm-then is </a:t>
            </a:r>
            <a:r>
              <a:rPr lang="hr-HR" b="1" u="sng" dirty="0" smtClean="0"/>
              <a:t>Insert)</a:t>
            </a:r>
            <a:endParaRPr lang="hr-HR" dirty="0" smtClean="0"/>
          </a:p>
          <a:p>
            <a:r>
              <a:rPr lang="hr-HR" dirty="0" smtClean="0"/>
              <a:t>Logical order in inserting positions (N to S, E to W, approaches to the harbour, along the navigational channel in direction of travel)</a:t>
            </a:r>
          </a:p>
          <a:p>
            <a:r>
              <a:rPr lang="hr-HR" dirty="0" smtClean="0"/>
              <a:t>SCAMIN (not on buoys and beacons)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028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S</a:t>
            </a:r>
            <a:r>
              <a:rPr lang="fr-FR" sz="40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uggestion for the future</a:t>
            </a:r>
            <a:endParaRPr lang="en-US" sz="40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8414"/>
            <a:ext cx="10515600" cy="4351338"/>
          </a:xfrm>
        </p:spPr>
        <p:txBody>
          <a:bodyPr/>
          <a:lstStyle/>
          <a:p>
            <a:r>
              <a:rPr lang="hr-HR" dirty="0" smtClean="0"/>
              <a:t>Law  of the Sea (situations related with nautical subject-maritime accidents, relation HO-ECDIS-mariners...)</a:t>
            </a:r>
          </a:p>
          <a:p>
            <a:r>
              <a:rPr lang="hr-HR" dirty="0" smtClean="0"/>
              <a:t>Making CARIS easier to use in every HO (relation IHO-HO-Caris Teledyne)- consistency and sufficency</a:t>
            </a:r>
          </a:p>
          <a:p>
            <a:r>
              <a:rPr lang="hr-HR" dirty="0" smtClean="0"/>
              <a:t>Creation of a guideline books among CAT B students (with tips for quicker or different solutions) for various scope of work in CARIS  </a:t>
            </a:r>
          </a:p>
          <a:p>
            <a:r>
              <a:rPr lang="hr-HR" dirty="0" smtClean="0"/>
              <a:t>After learning e-course (online quizes-apps, video conferences, engaging, connecting and  empowering CAT B cartographers in different solutions which we are facing in nautical cartography- social network...)</a:t>
            </a:r>
          </a:p>
          <a:p>
            <a:endParaRPr lang="hr-HR" dirty="0" smtClean="0"/>
          </a:p>
          <a:p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1587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Thank you for your attention!</a:t>
            </a:r>
            <a:endParaRPr lang="en-US" dirty="0"/>
          </a:p>
        </p:txBody>
      </p:sp>
      <p:pic>
        <p:nvPicPr>
          <p:cNvPr id="13" name="Content Placeholder 12" descr="2019-10-25_153849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32913" y="1825625"/>
            <a:ext cx="5240740" cy="5082103"/>
          </a:xfrm>
        </p:spPr>
      </p:pic>
    </p:spTree>
    <p:extLst>
      <p:ext uri="{BB962C8B-B14F-4D97-AF65-F5344CB8AC3E}">
        <p14:creationId xmlns="" xmlns:p14="http://schemas.microsoft.com/office/powerpoint/2010/main" val="318159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1157</Words>
  <Application>Microsoft Office PowerPoint</Application>
  <PresentationFormat>Custom</PresentationFormat>
  <Paragraphs>152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CAT B course review from a perspective of one student</vt:lpstr>
      <vt:lpstr> Self introduction</vt:lpstr>
      <vt:lpstr> My career path and projects / Achievements</vt:lpstr>
      <vt:lpstr>Lessons learned from CHART Course</vt:lpstr>
      <vt:lpstr>Lessons learned from CHART Course</vt:lpstr>
      <vt:lpstr>Lessons learned from CHART Course</vt:lpstr>
      <vt:lpstr>Lessons learned from CHART Course</vt:lpstr>
      <vt:lpstr>Suggestion for the future</vt:lpstr>
      <vt:lpstr>Thank you for your attention!</vt:lpstr>
    </vt:vector>
  </TitlesOfParts>
  <Company>IHO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POJ</dc:creator>
  <cp:lastModifiedBy>Ante</cp:lastModifiedBy>
  <cp:revision>103</cp:revision>
  <dcterms:created xsi:type="dcterms:W3CDTF">2019-10-04T14:42:16Z</dcterms:created>
  <dcterms:modified xsi:type="dcterms:W3CDTF">2019-10-25T13:48:11Z</dcterms:modified>
</cp:coreProperties>
</file>